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sldIdLst>
    <p:sldId id="256" r:id="rId2"/>
    <p:sldId id="264" r:id="rId3"/>
    <p:sldId id="269" r:id="rId4"/>
    <p:sldId id="263" r:id="rId5"/>
    <p:sldId id="268" r:id="rId6"/>
  </p:sldIdLst>
  <p:sldSz cx="6858000" cy="9144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265" autoAdjust="0"/>
  </p:normalViewPr>
  <p:slideViewPr>
    <p:cSldViewPr>
      <p:cViewPr>
        <p:scale>
          <a:sx n="70" d="100"/>
          <a:sy n="70" d="100"/>
        </p:scale>
        <p:origin x="-1896" y="44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04"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nidad%20de%20Analisis\Desktop\respaldo%20junio%202014\Desktop\REPORTES\TRANSPARENCIA\TRANSPARENCIA\GRAFICAS%20GENERALES%20DE%20DETENI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20SALVADOR\Downloads\checar\REPORTES\GLOBAL%20Y%20JUNTA%20DE%20SECRETARIOS\2015\DIRECCION%20DE%20POLIC&#205;A%20ENE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20SALVADOR\Downloads\checar\REPORTES\TRANSPARENCIA\GRAFICAS%20PARA%20T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view3D>
      <c:rAngAx val="1"/>
    </c:view3D>
    <c:plotArea>
      <c:layout/>
      <c:bar3DChart>
        <c:barDir val="col"/>
        <c:grouping val="clustered"/>
        <c:shape val="box"/>
        <c:axId val="51788800"/>
        <c:axId val="51770496"/>
        <c:axId val="0"/>
      </c:bar3DChart>
      <c:catAx>
        <c:axId val="51788800"/>
        <c:scaling>
          <c:orientation val="minMax"/>
        </c:scaling>
        <c:axPos val="b"/>
        <c:majorTickMark val="none"/>
        <c:tickLblPos val="nextTo"/>
        <c:crossAx val="51770496"/>
        <c:crosses val="autoZero"/>
        <c:auto val="1"/>
        <c:lblAlgn val="ctr"/>
        <c:lblOffset val="100"/>
      </c:catAx>
      <c:valAx>
        <c:axId val="51770496"/>
        <c:scaling>
          <c:orientation val="minMax"/>
        </c:scaling>
        <c:delete val="1"/>
        <c:axPos val="l"/>
        <c:numFmt formatCode="General" sourceLinked="1"/>
        <c:majorTickMark val="none"/>
        <c:tickLblPos val="none"/>
        <c:crossAx val="51788800"/>
        <c:crosses val="autoZero"/>
        <c:crossBetween val="between"/>
        <c:majorUnit val="100"/>
      </c:valAx>
    </c:plotArea>
    <c:plotVisOnly val="1"/>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plotArea>
      <c:layout/>
      <c:barChart>
        <c:barDir val="col"/>
        <c:grouping val="clustered"/>
        <c:ser>
          <c:idx val="0"/>
          <c:order val="0"/>
          <c:tx>
            <c:strRef>
              <c:f>'ACT. DIR. POL'!$B$85</c:f>
              <c:strCache>
                <c:ptCount val="1"/>
                <c:pt idx="0">
                  <c:v>MAYORES HOMBRES</c:v>
                </c:pt>
              </c:strCache>
            </c:strRef>
          </c:tx>
          <c:dLbls>
            <c:showVal val="1"/>
          </c:dLbls>
          <c:cat>
            <c:strRef>
              <c:f>'ACT. DIR. POL'!$C$84:$F$84</c:f>
              <c:strCache>
                <c:ptCount val="4"/>
                <c:pt idx="0">
                  <c:v>FALTAS</c:v>
                </c:pt>
                <c:pt idx="1">
                  <c:v>DELITOS</c:v>
                </c:pt>
                <c:pt idx="2">
                  <c:v>FALTAS</c:v>
                </c:pt>
                <c:pt idx="3">
                  <c:v>DELITOS</c:v>
                </c:pt>
              </c:strCache>
            </c:strRef>
          </c:cat>
          <c:val>
            <c:numRef>
              <c:f>'ACT. DIR. POL'!$C$85:$F$85</c:f>
              <c:numCache>
                <c:formatCode>General</c:formatCode>
                <c:ptCount val="4"/>
                <c:pt idx="0">
                  <c:v>160</c:v>
                </c:pt>
                <c:pt idx="1">
                  <c:v>18</c:v>
                </c:pt>
                <c:pt idx="2">
                  <c:v>274</c:v>
                </c:pt>
                <c:pt idx="3">
                  <c:v>24</c:v>
                </c:pt>
              </c:numCache>
            </c:numRef>
          </c:val>
        </c:ser>
        <c:ser>
          <c:idx val="1"/>
          <c:order val="1"/>
          <c:tx>
            <c:strRef>
              <c:f>'ACT. DIR. POL'!$B$86</c:f>
              <c:strCache>
                <c:ptCount val="1"/>
                <c:pt idx="0">
                  <c:v>MENORES HOMBRES</c:v>
                </c:pt>
              </c:strCache>
            </c:strRef>
          </c:tx>
          <c:dLbls>
            <c:showVal val="1"/>
          </c:dLbls>
          <c:cat>
            <c:strRef>
              <c:f>'ACT. DIR. POL'!$C$84:$F$84</c:f>
              <c:strCache>
                <c:ptCount val="4"/>
                <c:pt idx="0">
                  <c:v>FALTAS</c:v>
                </c:pt>
                <c:pt idx="1">
                  <c:v>DELITOS</c:v>
                </c:pt>
                <c:pt idx="2">
                  <c:v>FALTAS</c:v>
                </c:pt>
                <c:pt idx="3">
                  <c:v>DELITOS</c:v>
                </c:pt>
              </c:strCache>
            </c:strRef>
          </c:cat>
          <c:val>
            <c:numRef>
              <c:f>'ACT. DIR. POL'!$C$86:$F$86</c:f>
              <c:numCache>
                <c:formatCode>General</c:formatCode>
                <c:ptCount val="4"/>
                <c:pt idx="0">
                  <c:v>79</c:v>
                </c:pt>
                <c:pt idx="1">
                  <c:v>0</c:v>
                </c:pt>
                <c:pt idx="2">
                  <c:v>146</c:v>
                </c:pt>
                <c:pt idx="3">
                  <c:v>4</c:v>
                </c:pt>
              </c:numCache>
            </c:numRef>
          </c:val>
        </c:ser>
        <c:ser>
          <c:idx val="2"/>
          <c:order val="2"/>
          <c:tx>
            <c:strRef>
              <c:f>'ACT. DIR. POL'!$B$87</c:f>
              <c:strCache>
                <c:ptCount val="1"/>
                <c:pt idx="0">
                  <c:v>MAYORES MUJERES</c:v>
                </c:pt>
              </c:strCache>
            </c:strRef>
          </c:tx>
          <c:dLbls>
            <c:showVal val="1"/>
          </c:dLbls>
          <c:cat>
            <c:strRef>
              <c:f>'ACT. DIR. POL'!$C$84:$F$84</c:f>
              <c:strCache>
                <c:ptCount val="4"/>
                <c:pt idx="0">
                  <c:v>FALTAS</c:v>
                </c:pt>
                <c:pt idx="1">
                  <c:v>DELITOS</c:v>
                </c:pt>
                <c:pt idx="2">
                  <c:v>FALTAS</c:v>
                </c:pt>
                <c:pt idx="3">
                  <c:v>DELITOS</c:v>
                </c:pt>
              </c:strCache>
            </c:strRef>
          </c:cat>
          <c:val>
            <c:numRef>
              <c:f>'ACT. DIR. POL'!$C$87:$F$87</c:f>
              <c:numCache>
                <c:formatCode>General</c:formatCode>
                <c:ptCount val="4"/>
                <c:pt idx="0">
                  <c:v>9</c:v>
                </c:pt>
                <c:pt idx="1">
                  <c:v>0</c:v>
                </c:pt>
                <c:pt idx="2">
                  <c:v>9</c:v>
                </c:pt>
                <c:pt idx="3">
                  <c:v>1</c:v>
                </c:pt>
              </c:numCache>
            </c:numRef>
          </c:val>
        </c:ser>
        <c:ser>
          <c:idx val="3"/>
          <c:order val="3"/>
          <c:tx>
            <c:strRef>
              <c:f>'ACT. DIR. POL'!$B$88</c:f>
              <c:strCache>
                <c:ptCount val="1"/>
                <c:pt idx="0">
                  <c:v>MENORES MUJERES</c:v>
                </c:pt>
              </c:strCache>
            </c:strRef>
          </c:tx>
          <c:dLbls>
            <c:showVal val="1"/>
          </c:dLbls>
          <c:cat>
            <c:strRef>
              <c:f>'ACT. DIR. POL'!$C$84:$F$84</c:f>
              <c:strCache>
                <c:ptCount val="4"/>
                <c:pt idx="0">
                  <c:v>FALTAS</c:v>
                </c:pt>
                <c:pt idx="1">
                  <c:v>DELITOS</c:v>
                </c:pt>
                <c:pt idx="2">
                  <c:v>FALTAS</c:v>
                </c:pt>
                <c:pt idx="3">
                  <c:v>DELITOS</c:v>
                </c:pt>
              </c:strCache>
            </c:strRef>
          </c:cat>
          <c:val>
            <c:numRef>
              <c:f>'ACT. DIR. POL'!$C$88:$F$88</c:f>
              <c:numCache>
                <c:formatCode>General</c:formatCode>
                <c:ptCount val="4"/>
                <c:pt idx="0">
                  <c:v>8</c:v>
                </c:pt>
                <c:pt idx="1">
                  <c:v>0</c:v>
                </c:pt>
                <c:pt idx="2">
                  <c:v>13</c:v>
                </c:pt>
                <c:pt idx="3">
                  <c:v>0</c:v>
                </c:pt>
              </c:numCache>
            </c:numRef>
          </c:val>
        </c:ser>
        <c:gapWidth val="75"/>
        <c:overlap val="-25"/>
        <c:axId val="51692288"/>
        <c:axId val="51693824"/>
      </c:barChart>
      <c:catAx>
        <c:axId val="51692288"/>
        <c:scaling>
          <c:orientation val="minMax"/>
        </c:scaling>
        <c:axPos val="b"/>
        <c:majorTickMark val="none"/>
        <c:tickLblPos val="nextTo"/>
        <c:crossAx val="51693824"/>
        <c:crosses val="autoZero"/>
        <c:auto val="1"/>
        <c:lblAlgn val="ctr"/>
        <c:lblOffset val="100"/>
      </c:catAx>
      <c:valAx>
        <c:axId val="51693824"/>
        <c:scaling>
          <c:orientation val="minMax"/>
        </c:scaling>
        <c:axPos val="l"/>
        <c:numFmt formatCode="General" sourceLinked="1"/>
        <c:majorTickMark val="none"/>
        <c:tickLblPos val="none"/>
        <c:spPr>
          <a:ln w="9525">
            <a:noFill/>
          </a:ln>
        </c:spPr>
        <c:crossAx val="51692288"/>
        <c:crosses val="autoZero"/>
        <c:crossBetween val="between"/>
      </c:valAx>
    </c:plotArea>
    <c:legend>
      <c:legendPos val="b"/>
      <c:layout/>
    </c:legend>
    <c:plotVisOnly val="1"/>
    <c:dispBlanksAs val="gap"/>
  </c:chart>
  <c:txPr>
    <a:bodyPr/>
    <a:lstStyle/>
    <a:p>
      <a:pPr>
        <a:defRPr sz="1200">
          <a:latin typeface="Arial" pitchFamily="34" charset="0"/>
          <a:cs typeface="Arial" pitchFamily="34" charset="0"/>
        </a:defRPr>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18"/>
  <c:chart>
    <c:title>
      <c:tx>
        <c:rich>
          <a:bodyPr/>
          <a:lstStyle/>
          <a:p>
            <a:pPr>
              <a:defRPr/>
            </a:pPr>
            <a:r>
              <a:rPr lang="es-MX"/>
              <a:t>CLASIFICACIÓN Y CUANTIFICACIÓN </a:t>
            </a:r>
          </a:p>
          <a:p>
            <a:pPr>
              <a:defRPr/>
            </a:pPr>
            <a:r>
              <a:rPr lang="es-MX"/>
              <a:t>POR DE DÍA DE LA SEMANA </a:t>
            </a:r>
          </a:p>
        </c:rich>
      </c:tx>
      <c:layout/>
    </c:title>
    <c:plotArea>
      <c:layout/>
      <c:barChart>
        <c:barDir val="col"/>
        <c:grouping val="clustered"/>
        <c:ser>
          <c:idx val="0"/>
          <c:order val="0"/>
          <c:dLbls>
            <c:showVal val="1"/>
          </c:dLbls>
          <c:cat>
            <c:strRef>
              <c:f>MENSUAL!$B$9:$B$15</c:f>
              <c:strCache>
                <c:ptCount val="7"/>
                <c:pt idx="0">
                  <c:v>LUNES</c:v>
                </c:pt>
                <c:pt idx="1">
                  <c:v>MARTES</c:v>
                </c:pt>
                <c:pt idx="2">
                  <c:v>MIÉRCOLES</c:v>
                </c:pt>
                <c:pt idx="3">
                  <c:v>JUEVES</c:v>
                </c:pt>
                <c:pt idx="4">
                  <c:v>VIERNES</c:v>
                </c:pt>
                <c:pt idx="5">
                  <c:v>SÁBADO</c:v>
                </c:pt>
                <c:pt idx="6">
                  <c:v>DOMINGO</c:v>
                </c:pt>
              </c:strCache>
            </c:strRef>
          </c:cat>
          <c:val>
            <c:numRef>
              <c:f>MENSUAL!$D$9:$D$15</c:f>
              <c:numCache>
                <c:formatCode>General</c:formatCode>
                <c:ptCount val="7"/>
                <c:pt idx="0">
                  <c:v>15</c:v>
                </c:pt>
                <c:pt idx="1">
                  <c:v>14</c:v>
                </c:pt>
                <c:pt idx="2">
                  <c:v>10</c:v>
                </c:pt>
                <c:pt idx="3">
                  <c:v>5</c:v>
                </c:pt>
                <c:pt idx="4">
                  <c:v>3</c:v>
                </c:pt>
                <c:pt idx="5">
                  <c:v>10</c:v>
                </c:pt>
                <c:pt idx="6">
                  <c:v>34</c:v>
                </c:pt>
              </c:numCache>
            </c:numRef>
          </c:val>
        </c:ser>
        <c:axId val="54135424"/>
        <c:axId val="54145408"/>
      </c:barChart>
      <c:catAx>
        <c:axId val="54135424"/>
        <c:scaling>
          <c:orientation val="minMax"/>
        </c:scaling>
        <c:axPos val="b"/>
        <c:numFmt formatCode="General" sourceLinked="1"/>
        <c:majorTickMark val="none"/>
        <c:tickLblPos val="nextTo"/>
        <c:txPr>
          <a:bodyPr rot="0" vert="horz"/>
          <a:lstStyle/>
          <a:p>
            <a:pPr>
              <a:defRPr/>
            </a:pPr>
            <a:endParaRPr lang="es-MX"/>
          </a:p>
        </c:txPr>
        <c:crossAx val="54145408"/>
        <c:crosses val="autoZero"/>
        <c:auto val="1"/>
        <c:lblAlgn val="ctr"/>
        <c:lblOffset val="100"/>
      </c:catAx>
      <c:valAx>
        <c:axId val="54145408"/>
        <c:scaling>
          <c:orientation val="minMax"/>
        </c:scaling>
        <c:delete val="1"/>
        <c:axPos val="l"/>
        <c:numFmt formatCode="General" sourceLinked="1"/>
        <c:tickLblPos val="none"/>
        <c:crossAx val="54135424"/>
        <c:crosses val="autoZero"/>
        <c:crossBetween val="between"/>
      </c:valAx>
    </c:plotArea>
    <c:plotVisOnly val="1"/>
  </c:chart>
  <c:txPr>
    <a:bodyPr/>
    <a:lstStyle/>
    <a:p>
      <a:pPr>
        <a:defRPr sz="1000">
          <a:latin typeface="Arial" pitchFamily="34" charset="0"/>
          <a:cs typeface="Arial" pitchFamily="34" charset="0"/>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18"/>
  <c:chart>
    <c:title>
      <c:tx>
        <c:rich>
          <a:bodyPr/>
          <a:lstStyle/>
          <a:p>
            <a:pPr>
              <a:defRPr sz="1200"/>
            </a:pPr>
            <a:r>
              <a:rPr lang="es-MX" sz="1200"/>
              <a:t>CLASIFICACIÓN Y CUANTIFICACIÓN </a:t>
            </a:r>
          </a:p>
          <a:p>
            <a:pPr>
              <a:defRPr sz="1200"/>
            </a:pPr>
            <a:r>
              <a:rPr lang="es-MX" sz="1200"/>
              <a:t>POR DE DÍA DE LA SEMANA </a:t>
            </a:r>
          </a:p>
        </c:rich>
      </c:tx>
      <c:layout/>
    </c:title>
    <c:plotArea>
      <c:layout/>
      <c:barChart>
        <c:barDir val="col"/>
        <c:grouping val="clustered"/>
        <c:ser>
          <c:idx val="0"/>
          <c:order val="0"/>
          <c:dLbls>
            <c:showVal val="1"/>
          </c:dLbls>
          <c:cat>
            <c:strRef>
              <c:f>MENSUAL!$B$9:$B$15</c:f>
              <c:strCache>
                <c:ptCount val="7"/>
                <c:pt idx="0">
                  <c:v>LUNES</c:v>
                </c:pt>
                <c:pt idx="1">
                  <c:v>MARTES</c:v>
                </c:pt>
                <c:pt idx="2">
                  <c:v>MIÉRCOLES</c:v>
                </c:pt>
                <c:pt idx="3">
                  <c:v>JUEVES</c:v>
                </c:pt>
                <c:pt idx="4">
                  <c:v>VIERNES</c:v>
                </c:pt>
                <c:pt idx="5">
                  <c:v>SÁBADO</c:v>
                </c:pt>
                <c:pt idx="6">
                  <c:v>DOMINGO</c:v>
                </c:pt>
              </c:strCache>
            </c:strRef>
          </c:cat>
          <c:val>
            <c:numRef>
              <c:f>MENSUAL!$D$9:$D$15</c:f>
              <c:numCache>
                <c:formatCode>General</c:formatCode>
                <c:ptCount val="7"/>
                <c:pt idx="0">
                  <c:v>15</c:v>
                </c:pt>
                <c:pt idx="1">
                  <c:v>14</c:v>
                </c:pt>
                <c:pt idx="2">
                  <c:v>10</c:v>
                </c:pt>
                <c:pt idx="3">
                  <c:v>5</c:v>
                </c:pt>
                <c:pt idx="4">
                  <c:v>3</c:v>
                </c:pt>
                <c:pt idx="5">
                  <c:v>10</c:v>
                </c:pt>
                <c:pt idx="6">
                  <c:v>34</c:v>
                </c:pt>
              </c:numCache>
            </c:numRef>
          </c:val>
        </c:ser>
        <c:axId val="54177792"/>
        <c:axId val="54179328"/>
      </c:barChart>
      <c:catAx>
        <c:axId val="54177792"/>
        <c:scaling>
          <c:orientation val="minMax"/>
        </c:scaling>
        <c:axPos val="b"/>
        <c:numFmt formatCode="General" sourceLinked="1"/>
        <c:majorTickMark val="none"/>
        <c:tickLblPos val="nextTo"/>
        <c:txPr>
          <a:bodyPr rot="-5400000" vert="horz"/>
          <a:lstStyle/>
          <a:p>
            <a:pPr>
              <a:defRPr/>
            </a:pPr>
            <a:endParaRPr lang="es-MX"/>
          </a:p>
        </c:txPr>
        <c:crossAx val="54179328"/>
        <c:crosses val="autoZero"/>
        <c:auto val="1"/>
        <c:lblAlgn val="ctr"/>
        <c:lblOffset val="100"/>
      </c:catAx>
      <c:valAx>
        <c:axId val="54179328"/>
        <c:scaling>
          <c:orientation val="minMax"/>
        </c:scaling>
        <c:delete val="1"/>
        <c:axPos val="l"/>
        <c:numFmt formatCode="General" sourceLinked="1"/>
        <c:tickLblPos val="none"/>
        <c:crossAx val="54177792"/>
        <c:crosses val="autoZero"/>
        <c:crossBetween val="between"/>
      </c:valAx>
    </c:plotArea>
    <c:plotVisOnly val="1"/>
  </c:chart>
  <c:txPr>
    <a:bodyPr/>
    <a:lstStyle/>
    <a:p>
      <a:pPr>
        <a:defRPr>
          <a:latin typeface="Arial" pitchFamily="34" charset="0"/>
          <a:cs typeface="Arial" pitchFamily="34" charset="0"/>
        </a:defRPr>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18"/>
  <c:chart>
    <c:autoTitleDeleted val="1"/>
    <c:plotArea>
      <c:layout/>
      <c:barChart>
        <c:barDir val="col"/>
        <c:grouping val="clustered"/>
        <c:ser>
          <c:idx val="0"/>
          <c:order val="0"/>
          <c:tx>
            <c:strRef>
              <c:f>MENSUAL!$B$21</c:f>
              <c:strCache>
                <c:ptCount val="1"/>
                <c:pt idx="0">
                  <c:v>ALCANCE</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MENSUAL!$I$21:$L$21</c:f>
              <c:numCache>
                <c:formatCode>General</c:formatCode>
                <c:ptCount val="4"/>
                <c:pt idx="0">
                  <c:v>19</c:v>
                </c:pt>
                <c:pt idx="1">
                  <c:v>5</c:v>
                </c:pt>
                <c:pt idx="2">
                  <c:v>13</c:v>
                </c:pt>
              </c:numCache>
            </c:numRef>
          </c:val>
        </c:ser>
        <c:ser>
          <c:idx val="1"/>
          <c:order val="1"/>
          <c:tx>
            <c:strRef>
              <c:f>MENSUAL!$B$22</c:f>
              <c:strCache>
                <c:ptCount val="1"/>
                <c:pt idx="0">
                  <c:v>ATROPELLO</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MENSUAL!$I$22:$L$22</c:f>
              <c:numCache>
                <c:formatCode>General</c:formatCode>
                <c:ptCount val="4"/>
                <c:pt idx="0">
                  <c:v>6</c:v>
                </c:pt>
                <c:pt idx="1">
                  <c:v>6</c:v>
                </c:pt>
                <c:pt idx="2">
                  <c:v>11</c:v>
                </c:pt>
              </c:numCache>
            </c:numRef>
          </c:val>
        </c:ser>
        <c:ser>
          <c:idx val="2"/>
          <c:order val="2"/>
          <c:tx>
            <c:strRef>
              <c:f>MENSUAL!$B$23</c:f>
              <c:strCache>
                <c:ptCount val="1"/>
                <c:pt idx="0">
                  <c:v>CRUCERO</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MENSUAL!$I$23:$L$23</c:f>
              <c:numCache>
                <c:formatCode>General</c:formatCode>
                <c:ptCount val="4"/>
                <c:pt idx="0">
                  <c:v>11</c:v>
                </c:pt>
                <c:pt idx="1">
                  <c:v>1</c:v>
                </c:pt>
                <c:pt idx="2">
                  <c:v>1</c:v>
                </c:pt>
              </c:numCache>
            </c:numRef>
          </c:val>
        </c:ser>
        <c:ser>
          <c:idx val="3"/>
          <c:order val="3"/>
          <c:tx>
            <c:strRef>
              <c:f>MENSUAL!$B$24</c:f>
              <c:strCache>
                <c:ptCount val="1"/>
                <c:pt idx="0">
                  <c:v>DIVERSO</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MENSUAL!$I$24:$L$24</c:f>
              <c:numCache>
                <c:formatCode>General</c:formatCode>
                <c:ptCount val="4"/>
                <c:pt idx="0">
                  <c:v>13</c:v>
                </c:pt>
                <c:pt idx="1">
                  <c:v>0</c:v>
                </c:pt>
                <c:pt idx="2">
                  <c:v>0</c:v>
                </c:pt>
              </c:numCache>
            </c:numRef>
          </c:val>
        </c:ser>
        <c:ser>
          <c:idx val="4"/>
          <c:order val="4"/>
          <c:tx>
            <c:strRef>
              <c:f>MENSUAL!$B$25</c:f>
              <c:strCache>
                <c:ptCount val="1"/>
                <c:pt idx="0">
                  <c:v>ESTRELLAMIENTO</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MENSUAL!$I$25:$L$25</c:f>
              <c:numCache>
                <c:formatCode>General</c:formatCode>
                <c:ptCount val="4"/>
                <c:pt idx="0">
                  <c:v>19</c:v>
                </c:pt>
                <c:pt idx="1">
                  <c:v>2</c:v>
                </c:pt>
                <c:pt idx="2">
                  <c:v>3</c:v>
                </c:pt>
              </c:numCache>
            </c:numRef>
          </c:val>
        </c:ser>
        <c:ser>
          <c:idx val="5"/>
          <c:order val="5"/>
          <c:tx>
            <c:strRef>
              <c:f>MENSUAL!$B$26</c:f>
              <c:strCache>
                <c:ptCount val="1"/>
                <c:pt idx="0">
                  <c:v>FRONTAL</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MENSUAL!$I$26:$L$26</c:f>
              <c:numCache>
                <c:formatCode>General</c:formatCode>
                <c:ptCount val="4"/>
                <c:pt idx="0">
                  <c:v>7</c:v>
                </c:pt>
                <c:pt idx="1">
                  <c:v>3</c:v>
                </c:pt>
                <c:pt idx="2">
                  <c:v>3</c:v>
                </c:pt>
              </c:numCache>
            </c:numRef>
          </c:val>
        </c:ser>
        <c:ser>
          <c:idx val="6"/>
          <c:order val="6"/>
          <c:tx>
            <c:strRef>
              <c:f>MENSUAL!$B$27</c:f>
              <c:strCache>
                <c:ptCount val="1"/>
                <c:pt idx="0">
                  <c:v>LATERAL</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MENSUAL!$I$27:$L$27</c:f>
              <c:numCache>
                <c:formatCode>General</c:formatCode>
                <c:ptCount val="4"/>
                <c:pt idx="0">
                  <c:v>9</c:v>
                </c:pt>
                <c:pt idx="1">
                  <c:v>1</c:v>
                </c:pt>
                <c:pt idx="2">
                  <c:v>1</c:v>
                </c:pt>
              </c:numCache>
            </c:numRef>
          </c:val>
        </c:ser>
        <c:ser>
          <c:idx val="7"/>
          <c:order val="7"/>
          <c:tx>
            <c:strRef>
              <c:f>MENSUAL!$B$28</c:f>
              <c:strCache>
                <c:ptCount val="1"/>
                <c:pt idx="0">
                  <c:v>SALIDA DE CAMINO</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MENSUAL!$I$28:$L$28</c:f>
              <c:numCache>
                <c:formatCode>General</c:formatCode>
                <c:ptCount val="4"/>
                <c:pt idx="0">
                  <c:v>3</c:v>
                </c:pt>
                <c:pt idx="1">
                  <c:v>0</c:v>
                </c:pt>
                <c:pt idx="2">
                  <c:v>0</c:v>
                </c:pt>
              </c:numCache>
            </c:numRef>
          </c:val>
        </c:ser>
        <c:ser>
          <c:idx val="8"/>
          <c:order val="8"/>
          <c:tx>
            <c:strRef>
              <c:f>MENSUAL!$B$29</c:f>
              <c:strCache>
                <c:ptCount val="1"/>
                <c:pt idx="0">
                  <c:v>VOLCADURA</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MENSUAL!$I$29:$L$29</c:f>
              <c:numCache>
                <c:formatCode>General</c:formatCode>
                <c:ptCount val="4"/>
                <c:pt idx="0">
                  <c:v>3</c:v>
                </c:pt>
                <c:pt idx="1">
                  <c:v>2</c:v>
                </c:pt>
                <c:pt idx="2">
                  <c:v>3</c:v>
                </c:pt>
              </c:numCache>
            </c:numRef>
          </c:val>
        </c:ser>
        <c:ser>
          <c:idx val="9"/>
          <c:order val="9"/>
          <c:tx>
            <c:strRef>
              <c:f>MENSUAL!$B$30</c:f>
              <c:strCache>
                <c:ptCount val="1"/>
                <c:pt idx="0">
                  <c:v>CAIDA DE PERSONA</c:v>
                </c:pt>
              </c:strCache>
            </c:strRef>
          </c:tx>
          <c:cat>
            <c:strRef>
              <c:f>MENSUAL!$I$20:$L$20</c:f>
              <c:strCache>
                <c:ptCount val="4"/>
                <c:pt idx="0">
                  <c:v>TOTAL DE ACCIDENTES</c:v>
                </c:pt>
                <c:pt idx="1">
                  <c:v>ACCIDENTES VIALES CON LESIONADOS</c:v>
                </c:pt>
                <c:pt idx="2">
                  <c:v>CANTIDAD DE LESIONADOS REGISTRADOS</c:v>
                </c:pt>
                <c:pt idx="3">
                  <c:v>MUERTOS</c:v>
                </c:pt>
              </c:strCache>
            </c:strRef>
          </c:cat>
          <c:val>
            <c:numRef>
              <c:f>MENSUAL!$I$30:$L$30</c:f>
              <c:numCache>
                <c:formatCode>General</c:formatCode>
                <c:ptCount val="4"/>
                <c:pt idx="0">
                  <c:v>1</c:v>
                </c:pt>
                <c:pt idx="1">
                  <c:v>1</c:v>
                </c:pt>
                <c:pt idx="3">
                  <c:v>1</c:v>
                </c:pt>
              </c:numCache>
            </c:numRef>
          </c:val>
        </c:ser>
        <c:overlap val="-20"/>
        <c:axId val="54214656"/>
        <c:axId val="54216192"/>
      </c:barChart>
      <c:catAx>
        <c:axId val="54214656"/>
        <c:scaling>
          <c:orientation val="minMax"/>
        </c:scaling>
        <c:axPos val="b"/>
        <c:majorTickMark val="none"/>
        <c:tickLblPos val="nextTo"/>
        <c:crossAx val="54216192"/>
        <c:crosses val="autoZero"/>
        <c:auto val="1"/>
        <c:lblAlgn val="ctr"/>
        <c:lblOffset val="100"/>
      </c:catAx>
      <c:valAx>
        <c:axId val="54216192"/>
        <c:scaling>
          <c:orientation val="minMax"/>
        </c:scaling>
        <c:delete val="1"/>
        <c:axPos val="l"/>
        <c:numFmt formatCode="General" sourceLinked="1"/>
        <c:majorTickMark val="none"/>
        <c:tickLblPos val="none"/>
        <c:crossAx val="54214656"/>
        <c:crosses val="autoZero"/>
        <c:crossBetween val="between"/>
      </c:valAx>
      <c:dTable>
        <c:showHorzBorder val="1"/>
        <c:showVertBorder val="1"/>
        <c:showOutline val="1"/>
        <c:showKeys val="1"/>
      </c:dTable>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MX"/>
  <c:style val="18"/>
  <c:chart>
    <c:autoTitleDeleted val="1"/>
    <c:plotArea>
      <c:layout/>
      <c:barChart>
        <c:barDir val="col"/>
        <c:grouping val="clustered"/>
        <c:ser>
          <c:idx val="0"/>
          <c:order val="0"/>
          <c:tx>
            <c:strRef>
              <c:f>MENSUAL!$B$56</c:f>
              <c:strCache>
                <c:ptCount val="1"/>
                <c:pt idx="0">
                  <c:v>SIN DATOS POR HUIDA</c:v>
                </c:pt>
              </c:strCache>
            </c:strRef>
          </c:tx>
          <c:cat>
            <c:strRef>
              <c:f>MENSUAL!$I$55:$L$55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MENSUAL!$I$56:$L$56</c:f>
              <c:numCache>
                <c:formatCode>General</c:formatCode>
                <c:ptCount val="4"/>
                <c:pt idx="0">
                  <c:v>17</c:v>
                </c:pt>
                <c:pt idx="1">
                  <c:v>1</c:v>
                </c:pt>
                <c:pt idx="2">
                  <c:v>1</c:v>
                </c:pt>
              </c:numCache>
            </c:numRef>
          </c:val>
        </c:ser>
        <c:ser>
          <c:idx val="1"/>
          <c:order val="1"/>
          <c:tx>
            <c:strRef>
              <c:f>MENSUAL!$B$57</c:f>
              <c:strCache>
                <c:ptCount val="1"/>
                <c:pt idx="0">
                  <c:v>EBRIEDAD COMPLETA</c:v>
                </c:pt>
              </c:strCache>
            </c:strRef>
          </c:tx>
          <c:cat>
            <c:strRef>
              <c:f>MENSUAL!$I$55:$L$55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MENSUAL!$I$57:$L$57</c:f>
              <c:numCache>
                <c:formatCode>General</c:formatCode>
                <c:ptCount val="4"/>
                <c:pt idx="0">
                  <c:v>8</c:v>
                </c:pt>
                <c:pt idx="1">
                  <c:v>3</c:v>
                </c:pt>
                <c:pt idx="2">
                  <c:v>4</c:v>
                </c:pt>
                <c:pt idx="3">
                  <c:v>1</c:v>
                </c:pt>
              </c:numCache>
            </c:numRef>
          </c:val>
        </c:ser>
        <c:ser>
          <c:idx val="2"/>
          <c:order val="2"/>
          <c:tx>
            <c:strRef>
              <c:f>MENSUAL!$B$58</c:f>
              <c:strCache>
                <c:ptCount val="1"/>
                <c:pt idx="0">
                  <c:v>EBRIEDAD INCOMPLETA</c:v>
                </c:pt>
              </c:strCache>
            </c:strRef>
          </c:tx>
          <c:cat>
            <c:strRef>
              <c:f>MENSUAL!$I$55:$L$55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MENSUAL!$I$58:$L$58</c:f>
              <c:numCache>
                <c:formatCode>General</c:formatCode>
                <c:ptCount val="4"/>
                <c:pt idx="0">
                  <c:v>5</c:v>
                </c:pt>
                <c:pt idx="1">
                  <c:v>3</c:v>
                </c:pt>
                <c:pt idx="2">
                  <c:v>4</c:v>
                </c:pt>
                <c:pt idx="3">
                  <c:v>0</c:v>
                </c:pt>
              </c:numCache>
            </c:numRef>
          </c:val>
        </c:ser>
        <c:ser>
          <c:idx val="3"/>
          <c:order val="3"/>
          <c:tx>
            <c:strRef>
              <c:f>MENSUAL!$B$59</c:f>
              <c:strCache>
                <c:ptCount val="1"/>
                <c:pt idx="0">
                  <c:v>NO EBRIEDAD</c:v>
                </c:pt>
              </c:strCache>
            </c:strRef>
          </c:tx>
          <c:cat>
            <c:strRef>
              <c:f>MENSUAL!$I$55:$L$55</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MENSUAL!$I$59:$L$59</c:f>
              <c:numCache>
                <c:formatCode>General</c:formatCode>
                <c:ptCount val="4"/>
                <c:pt idx="0">
                  <c:v>61</c:v>
                </c:pt>
                <c:pt idx="1">
                  <c:v>14</c:v>
                </c:pt>
                <c:pt idx="2">
                  <c:v>26</c:v>
                </c:pt>
                <c:pt idx="3">
                  <c:v>0</c:v>
                </c:pt>
              </c:numCache>
            </c:numRef>
          </c:val>
        </c:ser>
        <c:overlap val="-20"/>
        <c:axId val="54261248"/>
        <c:axId val="54262784"/>
      </c:barChart>
      <c:catAx>
        <c:axId val="54261248"/>
        <c:scaling>
          <c:orientation val="minMax"/>
        </c:scaling>
        <c:axPos val="b"/>
        <c:majorTickMark val="none"/>
        <c:tickLblPos val="nextTo"/>
        <c:crossAx val="54262784"/>
        <c:crosses val="autoZero"/>
        <c:auto val="1"/>
        <c:lblAlgn val="ctr"/>
        <c:lblOffset val="100"/>
      </c:catAx>
      <c:valAx>
        <c:axId val="54262784"/>
        <c:scaling>
          <c:orientation val="minMax"/>
        </c:scaling>
        <c:delete val="1"/>
        <c:axPos val="l"/>
        <c:numFmt formatCode="General" sourceLinked="1"/>
        <c:majorTickMark val="none"/>
        <c:tickLblPos val="none"/>
        <c:crossAx val="54261248"/>
        <c:crosses val="autoZero"/>
        <c:crossBetween val="between"/>
      </c:valAx>
      <c:dTable>
        <c:showHorzBorder val="1"/>
        <c:showVertBorder val="1"/>
        <c:showOutline val="1"/>
        <c:showKeys val="1"/>
      </c:dTable>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D1623B-3DFF-434D-B3A7-B89DEF87E96A}" type="datetimeFigureOut">
              <a:rPr lang="es-MX" smtClean="0"/>
              <a:pPr/>
              <a:t>11/03/2015</a:t>
            </a:fld>
            <a:endParaRPr lang="es-MX"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8E0832-1092-4527-B734-DC4083A18745}" type="slidenum">
              <a:rPr lang="es-MX" smtClean="0"/>
              <a:pPr/>
              <a:t>‹Nº›</a:t>
            </a:fld>
            <a:endParaRPr lang="es-MX" dirty="0"/>
          </a:p>
        </p:txBody>
      </p:sp>
    </p:spTree>
    <p:extLst>
      <p:ext uri="{BB962C8B-B14F-4D97-AF65-F5344CB8AC3E}">
        <p14:creationId xmlns:p14="http://schemas.microsoft.com/office/powerpoint/2010/main" xmlns="" val="199829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97100" y="696913"/>
            <a:ext cx="26162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1F799F5-6343-41DC-AB3F-EAD02F668938}" type="slidenum">
              <a:rPr lang="es-MX" smtClean="0"/>
              <a:pPr/>
              <a:t>1</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3</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4</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11/03/2015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D93BD02-C8BD-4257-8E5F-13E51ECBC2CB}" type="datetimeFigureOut">
              <a:rPr lang="es-MX" smtClean="0"/>
              <a:pPr/>
              <a:t>11/03/2015</a:t>
            </a:fld>
            <a:endParaRPr lang="es-MX" dirty="0"/>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B07A98-6FB9-4326-BE28-957112DE2659}"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ORTADA 1.jpg"/>
          <p:cNvPicPr>
            <a:picLocks noChangeAspect="1"/>
          </p:cNvPicPr>
          <p:nvPr/>
        </p:nvPicPr>
        <p:blipFill>
          <a:blip r:embed="rId3" cstate="print"/>
          <a:srcRect l="6688" t="6871" r="3538" b="12075"/>
          <a:stretch>
            <a:fillRect/>
          </a:stretch>
        </p:blipFill>
        <p:spPr>
          <a:xfrm>
            <a:off x="458670" y="285720"/>
            <a:ext cx="6156684" cy="4572032"/>
          </a:xfrm>
          <a:prstGeom prst="rect">
            <a:avLst/>
          </a:prstGeom>
        </p:spPr>
      </p:pic>
      <p:sp>
        <p:nvSpPr>
          <p:cNvPr id="3" name="2 CuadroTexto"/>
          <p:cNvSpPr txBox="1"/>
          <p:nvPr/>
        </p:nvSpPr>
        <p:spPr>
          <a:xfrm>
            <a:off x="4939534" y="8143900"/>
            <a:ext cx="1398461" cy="369332"/>
          </a:xfrm>
          <a:prstGeom prst="rect">
            <a:avLst/>
          </a:prstGeom>
          <a:noFill/>
        </p:spPr>
        <p:txBody>
          <a:bodyPr wrap="none" rtlCol="0">
            <a:spAutoFit/>
          </a:bodyPr>
          <a:lstStyle/>
          <a:p>
            <a:pPr algn="ctr"/>
            <a:r>
              <a:rPr lang="en-US" dirty="0" err="1" smtClean="0"/>
              <a:t>febrero</a:t>
            </a:r>
            <a:r>
              <a:rPr lang="en-US" dirty="0" smtClean="0"/>
              <a:t> 2015</a:t>
            </a:r>
          </a:p>
        </p:txBody>
      </p:sp>
    </p:spTree>
    <p:extLst>
      <p:ext uri="{BB962C8B-B14F-4D97-AF65-F5344CB8AC3E}">
        <p14:creationId xmlns:p14="http://schemas.microsoft.com/office/powerpoint/2010/main" xmlns="" val="162771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6" name="5 Rectángulo"/>
          <p:cNvSpPr/>
          <p:nvPr/>
        </p:nvSpPr>
        <p:spPr>
          <a:xfrm>
            <a:off x="285728" y="1571604"/>
            <a:ext cx="6357982" cy="7109639"/>
          </a:xfrm>
          <a:prstGeom prst="rect">
            <a:avLst/>
          </a:prstGeom>
        </p:spPr>
        <p:txBody>
          <a:bodyPr wrap="square">
            <a:spAutoFit/>
          </a:bodyPr>
          <a:lstStyle/>
          <a:p>
            <a:pPr algn="ctr"/>
            <a:r>
              <a:rPr lang="es-MX" sz="1200" dirty="0" smtClean="0">
                <a:latin typeface="Arial" pitchFamily="34" charset="0"/>
                <a:cs typeface="Arial" pitchFamily="34" charset="0"/>
              </a:rPr>
              <a:t>TRANSPARENCIA</a:t>
            </a:r>
          </a:p>
          <a:p>
            <a:pPr algn="ctr"/>
            <a:r>
              <a:rPr lang="es-MX" sz="1200" dirty="0" smtClean="0">
                <a:latin typeface="Arial" pitchFamily="34" charset="0"/>
                <a:cs typeface="Arial" pitchFamily="34" charset="0"/>
              </a:rPr>
              <a:t>SECRETARIA DE SEGURIDAD PÚBLICA </a:t>
            </a:r>
          </a:p>
          <a:p>
            <a:pPr algn="ctr"/>
            <a:r>
              <a:rPr lang="es-MX" sz="1200" dirty="0" smtClean="0">
                <a:latin typeface="Arial" pitchFamily="34" charset="0"/>
                <a:cs typeface="Arial" pitchFamily="34" charset="0"/>
              </a:rPr>
              <a:t>VIALIDAD Y  TRÁNSITO DE CD. JUÁREZ, NUEVO LEÓN.</a:t>
            </a:r>
          </a:p>
          <a:p>
            <a:pPr algn="ctr"/>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Del mismo Artículo 14 de la referida Ley de Transparencia y Acceso a la Información Pública del Estado de Nuevo León, dice: Además de lo señalado en el artículo 10, los Administraciones Públicas Municipales deberán hacer  pública en su portal de Internet la siguiente información: Pero en su Fracción VII, </a:t>
            </a:r>
          </a:p>
          <a:p>
            <a:pPr algn="just"/>
            <a:endParaRPr lang="es-MX" sz="1200" dirty="0" smtClean="0">
              <a:latin typeface="Arial" pitchFamily="34" charset="0"/>
              <a:cs typeface="Arial" pitchFamily="34" charset="0"/>
            </a:endParaRPr>
          </a:p>
          <a:p>
            <a:r>
              <a:rPr lang="es-MX" sz="1200" b="1" u="sng" dirty="0" smtClean="0">
                <a:latin typeface="Arial" pitchFamily="34" charset="0"/>
                <a:cs typeface="Arial" pitchFamily="34" charset="0"/>
              </a:rPr>
              <a:t>VII.-Estadísticas e indicadores del desempeño de los cuerpos de Seguridad, Tránsito y las demás entidades de la administración municipal;</a:t>
            </a:r>
            <a:r>
              <a:rPr lang="es-MX" sz="1200" b="1" dirty="0" smtClean="0">
                <a:latin typeface="Arial" pitchFamily="34" charset="0"/>
                <a:cs typeface="Arial" pitchFamily="34" charset="0"/>
              </a:rPr>
              <a:t>  Se informa:</a:t>
            </a:r>
          </a:p>
          <a:p>
            <a:endParaRPr lang="es-MX" sz="1200" b="1" dirty="0" smtClean="0">
              <a:latin typeface="Arial" pitchFamily="34" charset="0"/>
              <a:cs typeface="Arial" pitchFamily="34" charset="0"/>
            </a:endParaRPr>
          </a:p>
          <a:p>
            <a:r>
              <a:rPr lang="es-MX" sz="1200" b="1" u="sng" dirty="0" smtClean="0">
                <a:latin typeface="Arial" pitchFamily="34" charset="0"/>
                <a:cs typeface="Arial" pitchFamily="34" charset="0"/>
              </a:rPr>
              <a:t>INDICADORES  EN  CUANTO  A  SEGURIDAD  PÚBLICA  O  DE  POLICÍA </a:t>
            </a:r>
            <a:r>
              <a:rPr lang="es-MX" sz="1200" b="1" u="sng" dirty="0" smtClean="0">
                <a:solidFill>
                  <a:srgbClr val="FF0000"/>
                </a:solidFill>
                <a:latin typeface="Arial" pitchFamily="34" charset="0"/>
                <a:cs typeface="Arial" pitchFamily="34" charset="0"/>
              </a:rPr>
              <a:t>CORRESPONDIENTE  DEL  01  AL  31  DE  FEBRERO DE  2015.</a:t>
            </a:r>
          </a:p>
          <a:p>
            <a:endParaRPr lang="es-MX" sz="1200" b="1" u="sng" dirty="0" smtClean="0">
              <a:solidFill>
                <a:srgbClr val="FF0000"/>
              </a:solidFill>
              <a:latin typeface="Arial" pitchFamily="34" charset="0"/>
              <a:cs typeface="Arial" pitchFamily="34" charset="0"/>
            </a:endParaRPr>
          </a:p>
          <a:p>
            <a:pPr algn="r"/>
            <a:r>
              <a:rPr lang="es-MX" sz="1200" b="1" u="sng" dirty="0" smtClean="0">
                <a:latin typeface="Arial" pitchFamily="34" charset="0"/>
                <a:cs typeface="Arial" pitchFamily="34" charset="0"/>
              </a:rPr>
              <a:t>DIRECCIÓN DE POLICÍA</a:t>
            </a:r>
          </a:p>
          <a:p>
            <a:pPr algn="r"/>
            <a:endParaRPr lang="es-MX" sz="1200" b="1" dirty="0" smtClean="0">
              <a:latin typeface="Arial" pitchFamily="34" charset="0"/>
              <a:cs typeface="Arial" pitchFamily="34" charset="0"/>
            </a:endParaRPr>
          </a:p>
          <a:p>
            <a:pPr algn="just"/>
            <a:r>
              <a:rPr lang="es-MX" sz="1200" dirty="0" smtClean="0">
                <a:latin typeface="Arial" pitchFamily="34" charset="0"/>
                <a:cs typeface="Arial" pitchFamily="34" charset="0"/>
              </a:rPr>
              <a:t>	Detenciones realizadas debidas a conductas de índoles delictivos y por infracciones administrativas en el mes de febrero clasificadas por rangos de edades y género.</a:t>
            </a: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r>
              <a:rPr lang="es-MX" sz="1200" dirty="0" smtClean="0">
                <a:latin typeface="Arial" pitchFamily="34" charset="0"/>
                <a:cs typeface="Arial" pitchFamily="34" charset="0"/>
              </a:rPr>
              <a:t>.</a:t>
            </a:r>
            <a:endParaRPr lang="es-MX" sz="1200" dirty="0">
              <a:latin typeface="Arial" pitchFamily="34" charset="0"/>
              <a:cs typeface="Arial" pitchFamily="34" charset="0"/>
            </a:endParaRPr>
          </a:p>
        </p:txBody>
      </p:sp>
      <p:graphicFrame>
        <p:nvGraphicFramePr>
          <p:cNvPr id="9" name="11 Gráfico"/>
          <p:cNvGraphicFramePr/>
          <p:nvPr/>
        </p:nvGraphicFramePr>
        <p:xfrm>
          <a:off x="357166" y="5357818"/>
          <a:ext cx="6215106" cy="3429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22 Gráfico"/>
          <p:cNvGraphicFramePr/>
          <p:nvPr/>
        </p:nvGraphicFramePr>
        <p:xfrm>
          <a:off x="428605" y="5429256"/>
          <a:ext cx="6000792" cy="33575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830997"/>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Índices de accidentes registrados en el mes de febrero 2015. Clasificados por tipos de accidentes.</a:t>
            </a:r>
          </a:p>
        </p:txBody>
      </p:sp>
      <p:sp>
        <p:nvSpPr>
          <p:cNvPr id="14" name="13 CuadroTexto"/>
          <p:cNvSpPr txBox="1"/>
          <p:nvPr/>
        </p:nvSpPr>
        <p:spPr>
          <a:xfrm>
            <a:off x="428604" y="8358214"/>
            <a:ext cx="6143668" cy="830997"/>
          </a:xfrm>
          <a:prstGeom prst="rect">
            <a:avLst/>
          </a:prstGeom>
          <a:noFill/>
        </p:spPr>
        <p:txBody>
          <a:bodyPr wrap="square" rtlCol="0">
            <a:spAutoFit/>
          </a:bodyPr>
          <a:lstStyle/>
          <a:p>
            <a:pPr algn="just"/>
            <a:r>
              <a:rPr lang="es-MX" sz="1200" dirty="0" smtClean="0">
                <a:latin typeface="Arial" pitchFamily="34" charset="0"/>
                <a:cs typeface="Arial" pitchFamily="34" charset="0"/>
              </a:rPr>
              <a:t>	Como podemos apreciar en la gráfica, los días de febrero con mayor incidencia de accidentes registrados fueron desde el día sábado hasta el día miércoles  de forma ascendente el domingo con 34 accidentes y descendente hacia el miércoles con 10.</a:t>
            </a:r>
          </a:p>
        </p:txBody>
      </p:sp>
      <p:sp>
        <p:nvSpPr>
          <p:cNvPr id="16" name="15 Rectángulo"/>
          <p:cNvSpPr/>
          <p:nvPr/>
        </p:nvSpPr>
        <p:spPr>
          <a:xfrm>
            <a:off x="404664" y="5364088"/>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28604" y="2428860"/>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2" name="10 Gráfico"/>
          <p:cNvGraphicFramePr/>
          <p:nvPr/>
        </p:nvGraphicFramePr>
        <p:xfrm>
          <a:off x="428604" y="5357818"/>
          <a:ext cx="6143668" cy="285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10 Gráfico"/>
          <p:cNvGraphicFramePr/>
          <p:nvPr/>
        </p:nvGraphicFramePr>
        <p:xfrm>
          <a:off x="428604" y="2428860"/>
          <a:ext cx="6072230" cy="2857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646331"/>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a:t>
            </a:r>
          </a:p>
        </p:txBody>
      </p:sp>
      <p:sp>
        <p:nvSpPr>
          <p:cNvPr id="14" name="13 CuadroTexto"/>
          <p:cNvSpPr txBox="1"/>
          <p:nvPr/>
        </p:nvSpPr>
        <p:spPr>
          <a:xfrm>
            <a:off x="357166" y="7786710"/>
            <a:ext cx="6143668" cy="1200329"/>
          </a:xfrm>
          <a:prstGeom prst="rect">
            <a:avLst/>
          </a:prstGeom>
          <a:noFill/>
        </p:spPr>
        <p:txBody>
          <a:bodyPr wrap="square" rtlCol="0">
            <a:spAutoFit/>
          </a:bodyPr>
          <a:lstStyle/>
          <a:p>
            <a:pPr algn="just"/>
            <a:r>
              <a:rPr lang="es-MX" sz="1200" dirty="0" smtClean="0">
                <a:latin typeface="Arial" pitchFamily="34" charset="0"/>
                <a:cs typeface="Arial" pitchFamily="34" charset="0"/>
              </a:rPr>
              <a:t>	De los accidentes con lesionados indicados en la gráfica, hubo algunos que llegaron a ocasionar hasta 9 lesionados en un solo parte de accidente.</a:t>
            </a:r>
          </a:p>
          <a:p>
            <a:pPr algn="just"/>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Cabe destacar que los sucesos con lesionados y fallecimientos  quedan de oficio a disposición del Ministerio Publico.</a:t>
            </a:r>
          </a:p>
          <a:p>
            <a:pPr algn="just"/>
            <a:endParaRPr lang="es-MX" sz="1200" dirty="0" smtClean="0">
              <a:latin typeface="Arial" pitchFamily="34" charset="0"/>
              <a:cs typeface="Arial" pitchFamily="34" charset="0"/>
            </a:endParaRPr>
          </a:p>
        </p:txBody>
      </p:sp>
      <p:sp>
        <p:nvSpPr>
          <p:cNvPr id="18" name="17 Rectángulo"/>
          <p:cNvSpPr/>
          <p:nvPr/>
        </p:nvSpPr>
        <p:spPr>
          <a:xfrm>
            <a:off x="428604" y="1857356"/>
            <a:ext cx="6048672" cy="571504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3" name="13 Gráfico"/>
          <p:cNvGraphicFramePr/>
          <p:nvPr/>
        </p:nvGraphicFramePr>
        <p:xfrm>
          <a:off x="357166" y="1857356"/>
          <a:ext cx="6143667" cy="5715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357166" y="6429389"/>
            <a:ext cx="6143668" cy="2492990"/>
          </a:xfrm>
          <a:prstGeom prst="rect">
            <a:avLst/>
          </a:prstGeom>
          <a:noFill/>
        </p:spPr>
        <p:txBody>
          <a:bodyPr wrap="square" rtlCol="0">
            <a:spAutoFit/>
          </a:bodyPr>
          <a:lstStyle/>
          <a:p>
            <a:pPr algn="just"/>
            <a:r>
              <a:rPr lang="es-MX" sz="1200" dirty="0" smtClean="0">
                <a:latin typeface="Arial" pitchFamily="34" charset="0"/>
                <a:cs typeface="Arial" pitchFamily="34" charset="0"/>
              </a:rPr>
              <a:t>	Llegándose a registrar 21 accidentes con 35 lesionados y 1 muerto de 91 accidentes observados en el mes de febrero 2015.</a:t>
            </a:r>
          </a:p>
          <a:p>
            <a:pPr algn="just"/>
            <a:endParaRPr lang="es-MX" sz="1200" dirty="0" smtClean="0">
              <a:latin typeface="Arial" pitchFamily="34" charset="0"/>
              <a:cs typeface="Arial" pitchFamily="34" charset="0"/>
            </a:endParaRPr>
          </a:p>
          <a:p>
            <a:pPr algn="r"/>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Los cruceros con mayor número de accidentes registrados en el mes de febrero :</a:t>
            </a:r>
          </a:p>
          <a:p>
            <a:pPr algn="just"/>
            <a:r>
              <a:rPr lang="es-MX" sz="1200" dirty="0" smtClean="0">
                <a:latin typeface="Arial" pitchFamily="34" charset="0"/>
                <a:cs typeface="Arial" pitchFamily="34" charset="0"/>
              </a:rPr>
              <a:t>	1° San Roque desde Valle Sur hasta Valle Real.</a:t>
            </a:r>
          </a:p>
          <a:p>
            <a:pPr algn="just"/>
            <a:r>
              <a:rPr lang="es-MX" sz="1200" dirty="0" smtClean="0">
                <a:latin typeface="Arial" pitchFamily="34" charset="0"/>
                <a:cs typeface="Arial" pitchFamily="34" charset="0"/>
              </a:rPr>
              <a:t>	2° San Mateo desde Paraje de Juárez hasta Los huertos.</a:t>
            </a:r>
          </a:p>
          <a:p>
            <a:pPr algn="just"/>
            <a:r>
              <a:rPr lang="es-MX" sz="1200" dirty="0" smtClean="0">
                <a:latin typeface="Arial" pitchFamily="34" charset="0"/>
                <a:cs typeface="Arial" pitchFamily="34" charset="0"/>
              </a:rPr>
              <a:t>	3° Eloy Cavazos y San Roque</a:t>
            </a:r>
          </a:p>
          <a:p>
            <a:pPr algn="just"/>
            <a:r>
              <a:rPr lang="es-MX" sz="1200" dirty="0" smtClean="0">
                <a:latin typeface="Arial" pitchFamily="34" charset="0"/>
                <a:cs typeface="Arial" pitchFamily="34" charset="0"/>
              </a:rPr>
              <a:t>	4° Reynosa Km. 21.</a:t>
            </a:r>
          </a:p>
          <a:p>
            <a:pPr algn="just"/>
            <a:r>
              <a:rPr lang="es-MX" sz="1200" dirty="0" smtClean="0">
                <a:latin typeface="Arial" pitchFamily="34" charset="0"/>
                <a:cs typeface="Arial" pitchFamily="34" charset="0"/>
              </a:rPr>
              <a:t>	5° Paseo de San Juan y Rosa Blanca.</a:t>
            </a:r>
          </a:p>
          <a:p>
            <a:pPr algn="just"/>
            <a:r>
              <a:rPr lang="es-MX" sz="1200" dirty="0" smtClean="0">
                <a:latin typeface="Arial" pitchFamily="34" charset="0"/>
                <a:cs typeface="Arial" pitchFamily="34" charset="0"/>
              </a:rPr>
              <a:t>	</a:t>
            </a:r>
          </a:p>
          <a:p>
            <a:pPr algn="just"/>
            <a:endParaRPr lang="es-MX" sz="1200" dirty="0" smtClean="0">
              <a:latin typeface="Arial" pitchFamily="34" charset="0"/>
              <a:cs typeface="Arial" pitchFamily="34" charset="0"/>
            </a:endParaRPr>
          </a:p>
        </p:txBody>
      </p:sp>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2"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2" cstate="print"/>
          <a:srcRect l="65750" t="31811" r="7475" b="33897"/>
          <a:stretch>
            <a:fillRect/>
          </a:stretch>
        </p:blipFill>
        <p:spPr>
          <a:xfrm>
            <a:off x="285728" y="142844"/>
            <a:ext cx="1285883" cy="1219405"/>
          </a:xfrm>
          <a:prstGeom prst="rect">
            <a:avLst/>
          </a:prstGeom>
        </p:spPr>
      </p:pic>
      <p:sp>
        <p:nvSpPr>
          <p:cNvPr id="11" name="10 CuadroTexto"/>
          <p:cNvSpPr txBox="1"/>
          <p:nvPr/>
        </p:nvSpPr>
        <p:spPr>
          <a:xfrm>
            <a:off x="428604" y="8519726"/>
            <a:ext cx="1143008" cy="338554"/>
          </a:xfrm>
          <a:prstGeom prst="rect">
            <a:avLst/>
          </a:prstGeom>
          <a:noFill/>
        </p:spPr>
        <p:txBody>
          <a:bodyPr wrap="square" rtlCol="0">
            <a:spAutoFit/>
          </a:bodyPr>
          <a:lstStyle/>
          <a:p>
            <a:r>
              <a:rPr lang="es-MX" sz="800" dirty="0" smtClean="0">
                <a:latin typeface="Arial" pitchFamily="34" charset="0"/>
                <a:cs typeface="Arial" pitchFamily="34" charset="0"/>
              </a:rPr>
              <a:t>VGP</a:t>
            </a:r>
          </a:p>
          <a:p>
            <a:r>
              <a:rPr lang="es-MX" sz="800" dirty="0" err="1" smtClean="0">
                <a:latin typeface="Arial" pitchFamily="34" charset="0"/>
                <a:cs typeface="Arial" pitchFamily="34" charset="0"/>
              </a:rPr>
              <a:t>bngc</a:t>
            </a:r>
            <a:r>
              <a:rPr lang="es-MX" sz="800" dirty="0" smtClean="0">
                <a:latin typeface="Arial" pitchFamily="34" charset="0"/>
                <a:cs typeface="Arial" pitchFamily="34" charset="0"/>
              </a:rPr>
              <a:t>*</a:t>
            </a:r>
          </a:p>
        </p:txBody>
      </p:sp>
      <p:sp>
        <p:nvSpPr>
          <p:cNvPr id="10" name="9 Rectángulo"/>
          <p:cNvSpPr/>
          <p:nvPr/>
        </p:nvSpPr>
        <p:spPr>
          <a:xfrm>
            <a:off x="428604" y="1571604"/>
            <a:ext cx="6000792" cy="4786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graphicFrame>
        <p:nvGraphicFramePr>
          <p:cNvPr id="15" name="14 Gráfico"/>
          <p:cNvGraphicFramePr/>
          <p:nvPr/>
        </p:nvGraphicFramePr>
        <p:xfrm>
          <a:off x="357166" y="1571604"/>
          <a:ext cx="6143669" cy="4786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9442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81</Words>
  <Application>Microsoft Office PowerPoint</Application>
  <PresentationFormat>Presentación en pantalla (4:3)</PresentationFormat>
  <Paragraphs>70</Paragraphs>
  <Slides>5</Slides>
  <Notes>4</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Junior</dc:creator>
  <cp:lastModifiedBy>luis michel</cp:lastModifiedBy>
  <cp:revision>202</cp:revision>
  <cp:lastPrinted>2013-04-09T01:32:33Z</cp:lastPrinted>
  <dcterms:created xsi:type="dcterms:W3CDTF">2013-05-04T00:53:54Z</dcterms:created>
  <dcterms:modified xsi:type="dcterms:W3CDTF">2015-03-11T15:13:00Z</dcterms:modified>
</cp:coreProperties>
</file>